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68" r:id="rId4"/>
    <p:sldId id="269" r:id="rId5"/>
    <p:sldId id="278" r:id="rId7"/>
    <p:sldId id="300" r:id="rId8"/>
    <p:sldId id="301" r:id="rId9"/>
    <p:sldId id="302" r:id="rId10"/>
    <p:sldId id="295" r:id="rId11"/>
    <p:sldId id="299" r:id="rId12"/>
    <p:sldId id="303" r:id="rId13"/>
    <p:sldId id="298" r:id="rId14"/>
    <p:sldId id="297" r:id="rId15"/>
    <p:sldId id="306" r:id="rId16"/>
    <p:sldId id="305" r:id="rId17"/>
    <p:sldId id="307" r:id="rId18"/>
    <p:sldId id="308" r:id="rId19"/>
    <p:sldId id="275" r:id="rId20"/>
    <p:sldId id="276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4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4868837" y="6017901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4868837" y="6017901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0" y="0"/>
            <a:ext cx="12382500" cy="6858000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/>
        </p:nvSpPr>
        <p:spPr>
          <a:xfrm>
            <a:off x="1195705" y="2743835"/>
            <a:ext cx="10467340" cy="96647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800" b="0" kern="12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An Introduction to </a:t>
            </a:r>
            <a:r>
              <a:rPr altLang="zh-CN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my</a:t>
            </a:r>
            <a:r>
              <a:rPr lang="zh-CN" altLang="en-US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altLang="zh-CN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Text Mining </a:t>
            </a:r>
            <a:r>
              <a:rPr lang="zh-CN" altLang="en-US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Project on </a:t>
            </a:r>
            <a:r>
              <a:rPr lang="zh-CN" altLang="en-US" sz="5400" b="1" i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Zhu Fan Zhi诸蕃志</a:t>
            </a:r>
            <a:endParaRPr lang="zh-CN" altLang="en-US" sz="5400" b="1" i="1" dirty="0">
              <a:solidFill>
                <a:schemeClr val="accent3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69" name="文本框 18"/>
          <p:cNvSpPr txBox="1"/>
          <p:nvPr/>
        </p:nvSpPr>
        <p:spPr>
          <a:xfrm>
            <a:off x="4497070" y="5099685"/>
            <a:ext cx="30702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800" spc="-100" dirty="0">
                <a:solidFill>
                  <a:schemeClr val="bg2">
                    <a:lumMod val="10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Jiating Liu</a:t>
            </a:r>
            <a:endParaRPr lang="en-US" altLang="zh-CN" sz="2800" spc="-100" dirty="0">
              <a:solidFill>
                <a:schemeClr val="bg2">
                  <a:lumMod val="10000"/>
                </a:schemeClr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632460" y="-30480"/>
          <a:ext cx="9356725" cy="6886575"/>
        </p:xfrm>
        <a:graphic>
          <a:graphicData uri="http://schemas.openxmlformats.org/drawingml/2006/table">
            <a:tbl>
              <a:tblPr/>
              <a:tblGrid>
                <a:gridCol w="2848610"/>
                <a:gridCol w="1635125"/>
                <a:gridCol w="2847975"/>
                <a:gridCol w="2025015"/>
              </a:tblGrid>
              <a:tr h="433070"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Degree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Betweeness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21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阇婆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海南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真腊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南毗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3540"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Closness Centrality Rank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Eigenvector Centrality Rank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21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泉州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阇婆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中国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621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泉州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5580"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07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Degree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Betweeness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07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Java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Hainan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07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Khmer Empire (Kambuja)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Kodungallur (Kerala)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070"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Closness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Eigenvector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Quanzhou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71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Java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07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China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07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Quanzhou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989185" y="6212840"/>
            <a:ext cx="225806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The Origital Table Exported From Gephi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55" y="563880"/>
            <a:ext cx="8359140" cy="573024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60750" y="2785110"/>
            <a:ext cx="1294765" cy="86487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54620" y="5587365"/>
            <a:ext cx="976630" cy="53975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23735" y="4936490"/>
            <a:ext cx="567690" cy="65087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96175" y="3999230"/>
            <a:ext cx="436880" cy="40513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53355" y="4277360"/>
            <a:ext cx="493395" cy="43688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00575" y="53340"/>
            <a:ext cx="2990850" cy="70866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Degree Centrality </a:t>
            </a:r>
            <a:endParaRPr lang="en-US" altLang="zh-CN" sz="2800" i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35" y="563880"/>
            <a:ext cx="8359140" cy="573024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60750" y="2785110"/>
            <a:ext cx="1294765" cy="86487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23735" y="4936490"/>
            <a:ext cx="643890" cy="65087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48015" y="3062605"/>
            <a:ext cx="493395" cy="43688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810635" y="0"/>
            <a:ext cx="3538855" cy="70866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Closness Centrality  </a:t>
            </a:r>
            <a:endParaRPr lang="en-US" altLang="zh-CN" sz="2800" i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603490" y="3928110"/>
            <a:ext cx="476885" cy="4445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86980" y="2832735"/>
            <a:ext cx="1287145" cy="87312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35" y="563880"/>
            <a:ext cx="8359140" cy="573024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60750" y="2785110"/>
            <a:ext cx="1294765" cy="86487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23735" y="4936490"/>
            <a:ext cx="643890" cy="65087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476490" y="4158615"/>
            <a:ext cx="476885" cy="4445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754620" y="3562985"/>
            <a:ext cx="493395" cy="43688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810635" y="0"/>
            <a:ext cx="3538855" cy="70866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Betweeness Centrality  </a:t>
            </a:r>
            <a:endParaRPr lang="en-US" altLang="zh-CN" sz="2800" i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603490" y="3928110"/>
            <a:ext cx="476885" cy="4445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835" y="563880"/>
            <a:ext cx="8359140" cy="573024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60750" y="2785110"/>
            <a:ext cx="1294765" cy="86487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23735" y="4936490"/>
            <a:ext cx="643890" cy="65087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48015" y="3062605"/>
            <a:ext cx="493395" cy="43688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810635" y="0"/>
            <a:ext cx="3538855" cy="70866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80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sym typeface="+mn-ea"/>
              </a:rPr>
              <a:t>Eigenvector Centrality   </a:t>
            </a:r>
            <a:endParaRPr lang="en-US" altLang="zh-CN" sz="2800" i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436485" y="4173855"/>
            <a:ext cx="476885" cy="4445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17790" y="5672455"/>
            <a:ext cx="530225" cy="47815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632460" y="-30480"/>
          <a:ext cx="9356725" cy="5744210"/>
        </p:xfrm>
        <a:graphic>
          <a:graphicData uri="http://schemas.openxmlformats.org/drawingml/2006/table">
            <a:tbl>
              <a:tblPr/>
              <a:tblGrid>
                <a:gridCol w="2848610"/>
                <a:gridCol w="1635125"/>
                <a:gridCol w="2847975"/>
                <a:gridCol w="2025015"/>
              </a:tblGrid>
              <a:tr h="390525"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Degree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Betweeness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02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阇婆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海南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真腊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南毗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9890"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Closness Centrality Rank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Eigenvector Centrality Rank</a:t>
                      </a:r>
                      <a:endParaRPr lang="en-US" altLang="zh-CN" sz="12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02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大食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泉州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三佛齐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阇婆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中国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占城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泉州</a:t>
                      </a:r>
                      <a:endParaRPr lang="zh-CN" altLang="en-US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endParaRPr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525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Degree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Betweeness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Java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Hainan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002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Khmer Empire (Kambuja)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Kodungallur (Kerala)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0525"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Closness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Place Name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Eigenvector Centrality Rank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the Islamic world (Arab countries)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Quanzhou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Srivijaya (Sumatra)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Java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390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China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75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Champa (Central and Southern Vietnam)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Quanzhou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 b="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lang="en-US" altLang="zh-CN" sz="1200" b="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989185" y="6212840"/>
            <a:ext cx="2258060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The Origital Table Exported From Gephi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395" y="19621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822065" y="2632075"/>
            <a:ext cx="3501390" cy="73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 fontAlgn="auto">
              <a:lnSpc>
                <a:spcPts val="5020"/>
              </a:lnSpc>
            </a:pPr>
            <a:r>
              <a:rPr lang="en-US" sz="4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Future Plans</a:t>
            </a:r>
            <a:r>
              <a:rPr lang="en-US" sz="44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?</a:t>
            </a:r>
            <a:endParaRPr lang="en-US" sz="44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4396105" y="2770505"/>
            <a:ext cx="413893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Celebration</a:t>
            </a:r>
            <a:r>
              <a:rPr sz="4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!</a:t>
            </a:r>
            <a:endParaRPr sz="40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3" b="17021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1136015" y="1950085"/>
            <a:ext cx="10515600" cy="4351338"/>
          </a:xfrm>
        </p:spPr>
        <p:txBody>
          <a:bodyPr/>
          <a:lstStyle/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1: The story I want to share with you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 2: The four iterations of my project</a:t>
            </a:r>
            <a:endParaRPr lang="en-US" altLang="zh-CN"/>
          </a:p>
          <a:p>
            <a:pPr fontAlgn="auto">
              <a:lnSpc>
                <a:spcPts val="4320"/>
              </a:lnSpc>
            </a:pP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 3: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The future plans of my project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571500" y="400050"/>
            <a:ext cx="10864215" cy="1219200"/>
          </a:xfr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</a:rPr>
              <a:t>  </a:t>
            </a:r>
            <a:r>
              <a:rPr lang="en-US" altLang="zh-CN" sz="3200" b="1" dirty="0">
                <a:latin typeface="Times New Roman" panose="02020603050405020304" pitchFamily="18" charset="0"/>
                <a:ea typeface="Source Han Serif SC" panose="02020400000000000000" pitchFamily="18" charset="-122"/>
                <a:cs typeface="Times New Roman" panose="02020603050405020304" pitchFamily="18" charset="0"/>
              </a:rPr>
              <a:t>Contents</a:t>
            </a:r>
            <a:endParaRPr lang="zh-CN" altLang="en-US" sz="5400" b="1" spc="-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lang="en-US" altLang="zh-CN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The story I want to share with you</a:t>
            </a:r>
            <a:endParaRPr lang="en-US" altLang="zh-CN"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" y="885825"/>
            <a:ext cx="7442835" cy="5401310"/>
          </a:xfrm>
          <a:prstGeom prst="rect">
            <a:avLst/>
          </a:prstGeom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7860030" y="1471295"/>
            <a:ext cx="4236720" cy="4351655"/>
          </a:xfrm>
        </p:spPr>
        <p:txBody>
          <a:bodyPr/>
          <a:p>
            <a:pPr marL="342900" indent="-342900" algn="l" fontAlgn="auto">
              <a:lnSpc>
                <a:spcPts val="432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Exploration of the East During the Western Age of Maritime Voyages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342900" indent="-342900" algn="l" fontAlgn="auto">
              <a:lnSpc>
                <a:spcPts val="4320"/>
              </a:lnSpc>
              <a:buFont typeface="Wingdings" panose="05000000000000000000" charset="0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 Forgotten Narrative: China’s </a:t>
            </a: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Exploration of Maritime History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0" y="0"/>
            <a:ext cx="12783820" cy="4454525"/>
          </a:xfrm>
        </p:spPr>
        <p:txBody>
          <a:bodyPr/>
          <a:p>
            <a:pPr algn="l" fontAlgn="auto">
              <a:lnSpc>
                <a:spcPts val="4320"/>
              </a:lnSpc>
              <a:buFont typeface="Wingdings" panose="05000000000000000000" charset="0"/>
            </a:pP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Song China: Emergence of  Maritime Power and Complex Transnational Network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1"/>
          <p:cNvSpPr>
            <a:spLocks noGrp="1"/>
          </p:cNvSpPr>
          <p:nvPr/>
        </p:nvSpPr>
        <p:spPr>
          <a:xfrm>
            <a:off x="632460" y="5706745"/>
            <a:ext cx="4236720" cy="104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4320"/>
              </a:lnSpc>
              <a:buFont typeface="Wingdings" panose="05000000000000000000" charset="0"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Northern Song (960-1127 AD)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1024px-南宋疆域图（简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445" y="1007745"/>
            <a:ext cx="6601460" cy="4639945"/>
          </a:xfrm>
          <a:prstGeom prst="rect">
            <a:avLst/>
          </a:prstGeom>
        </p:spPr>
      </p:pic>
      <p:sp>
        <p:nvSpPr>
          <p:cNvPr id="12" name="内容占位符 1"/>
          <p:cNvSpPr>
            <a:spLocks noGrp="1"/>
          </p:cNvSpPr>
          <p:nvPr/>
        </p:nvSpPr>
        <p:spPr>
          <a:xfrm>
            <a:off x="6887210" y="5706745"/>
            <a:ext cx="4236720" cy="104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4320"/>
              </a:lnSpc>
              <a:buFont typeface="Wingdings" panose="05000000000000000000" charset="0"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Southern Song (1127-1279 AD)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38480" y="901065"/>
            <a:ext cx="4632325" cy="47466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548640" y="5855335"/>
            <a:ext cx="11403965" cy="842010"/>
          </a:xfrm>
        </p:spPr>
        <p:txBody>
          <a:bodyPr>
            <a:noAutofit/>
          </a:bodyPr>
          <a:p>
            <a:pPr algn="l" fontAlgn="auto">
              <a:lnSpc>
                <a:spcPts val="4320"/>
              </a:lnSpc>
              <a:buFont typeface="Wingdings" panose="05000000000000000000" charset="0"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Zhufanzhi</a:t>
            </a: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: A Historical Record of Foreign Lands (written by Chau Ju-Kua/Zhao Rukuo)</a:t>
            </a:r>
            <a:endParaRPr lang="en-US" altLang="zh-CN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895" y="130810"/>
            <a:ext cx="7648575" cy="57245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3" b="17021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523875" y="792480"/>
            <a:ext cx="11546205" cy="6065520"/>
          </a:xfrm>
        </p:spPr>
        <p:txBody>
          <a:bodyPr>
            <a:normAutofit/>
          </a:bodyPr>
          <a:lstStyle/>
          <a:p>
            <a:pPr fontAlgn="auto">
              <a:lnSpc>
                <a:spcPts val="3320"/>
              </a:lnSpc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Iteration 1</a:t>
            </a:r>
            <a:r>
              <a:rPr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Learning primary source; Finding  potential methods and tools;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32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OpenCC for chracters conversion</a:t>
            </a:r>
            <a:endParaRPr lang="en-US" altLang="zh-CN"/>
          </a:p>
          <a:p>
            <a:pPr fontAlgn="auto">
              <a:lnSpc>
                <a:spcPts val="3320"/>
              </a:lnSpc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Iteration 2</a:t>
            </a:r>
            <a:r>
              <a:rPr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Word segmentation; Realizing necessity of constructing 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32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                    Stop-word list and topic dictionaries; 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32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Jiayan (word segmentation) and Panda (word frequency) packages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3320"/>
              </a:lnSpc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Iteration 3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:</a:t>
            </a:r>
            <a:r>
              <a:rPr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Tokenization of place names; High-frequency analysis; 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32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                     Place name co-occurrence analysis; Social network analysis;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ts val="332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               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MARKUS platform; Gephi software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     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3320"/>
              </a:lnSpc>
            </a:pP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Iteration 4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Considering the Public-facing story; sharing my future plan                      </a:t>
            </a:r>
            <a:endParaRPr lang="en-US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3320"/>
              </a:lnSpc>
            </a:pPr>
            <a:endParaRPr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523875" y="-61595"/>
            <a:ext cx="10864215" cy="1219200"/>
          </a:xfr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</a:rPr>
              <a:t>  </a:t>
            </a:r>
            <a:r>
              <a:rPr lang="en-US" altLang="zh-CN" sz="3200" b="1" dirty="0">
                <a:latin typeface="Times New Roman" panose="02020603050405020304" pitchFamily="18" charset="0"/>
                <a:ea typeface="Source Han Serif SC" panose="02020400000000000000" pitchFamily="18" charset="-122"/>
                <a:cs typeface="Times New Roman" panose="02020603050405020304" pitchFamily="18" charset="0"/>
              </a:rPr>
              <a:t>DSAM Iterations</a:t>
            </a:r>
            <a:endParaRPr lang="zh-CN" altLang="en-US" sz="5400" b="1" spc="-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-55880" y="43815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0565"/>
            <a:ext cx="7930515" cy="5436235"/>
          </a:xfrm>
          <a:prstGeom prst="rect">
            <a:avLst/>
          </a:prstGeom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318770" y="43815"/>
            <a:ext cx="5451475" cy="842010"/>
          </a:xfrm>
        </p:spPr>
        <p:txBody>
          <a:bodyPr>
            <a:noAutofit/>
          </a:bodyPr>
          <a:p>
            <a:pPr algn="l" fontAlgn="auto">
              <a:lnSpc>
                <a:spcPts val="4320"/>
              </a:lnSpc>
              <a:buFont typeface="Wingdings" panose="05000000000000000000" charset="0"/>
            </a:pPr>
            <a:r>
              <a:rPr lang="en-US" altLang="zh-CN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Place Names Analysis in </a:t>
            </a:r>
            <a:r>
              <a:rPr lang="en-US" altLang="zh-CN" sz="2800" i="1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Zhufanzhi</a:t>
            </a:r>
            <a:endParaRPr lang="en-US" altLang="zh-CN" sz="2800" i="1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5"/>
            </p:custDataLst>
          </p:nvPr>
        </p:nvGraphicFramePr>
        <p:xfrm>
          <a:off x="8083550" y="462280"/>
          <a:ext cx="3883025" cy="5837555"/>
        </p:xfrm>
        <a:graphic>
          <a:graphicData uri="http://schemas.openxmlformats.org/drawingml/2006/table">
            <a:tbl>
              <a:tblPr/>
              <a:tblGrid>
                <a:gridCol w="1669415"/>
                <a:gridCol w="1306195"/>
                <a:gridCol w="907415"/>
              </a:tblGrid>
              <a:tr h="385445"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Medieval Place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Modern name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445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大食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(the Islamic world)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Arab countries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63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三佛齐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(Srivijaya)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Sumatra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中国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(China)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China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445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占城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(Champa)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Central and Southern Vietnam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445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真腊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(the Khmer Empire)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Kambuja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阇婆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(Java)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Java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24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泉州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(Quanzhou)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Qunzhou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21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南毗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(Kodungallur)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Kerala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海南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(Hainan)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Hainan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445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万安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(Wan'an Prefecture)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Wanning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渤泥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(Borneo)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Kalimantan Island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4675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大秦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(the Roman/Byzantine empire)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Near East (Syria)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麻逸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(Mindoro or Bay)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Philippines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吉阳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(Jiyang)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Sanya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3370">
                <a:tc>
                  <a:txBody>
                    <a:bodyPr/>
                    <a:p>
                      <a:pPr algn="ctr" fontAlgn="b"/>
                      <a:r>
                        <a:rPr lang="zh-CN" altLang="en-US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交趾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(Dai Viet)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Northern Vietnam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 panose="020B0604020202020204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Arial" panose="020B0604020202020204"/>
                        <a:cs typeface="Times New Roman" panose="02020603050405020304" pitchFamily="18" charset="0"/>
                      </a:endParaRPr>
                    </a:p>
                  </a:txBody>
                  <a:tcPr marL="6667" marR="6667" marT="666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" name="六角星 18"/>
          <p:cNvSpPr/>
          <p:nvPr/>
        </p:nvSpPr>
        <p:spPr>
          <a:xfrm>
            <a:off x="2159000" y="303974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六角星 19"/>
          <p:cNvSpPr/>
          <p:nvPr/>
        </p:nvSpPr>
        <p:spPr>
          <a:xfrm>
            <a:off x="5452745" y="523049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六角星 20"/>
          <p:cNvSpPr/>
          <p:nvPr/>
        </p:nvSpPr>
        <p:spPr>
          <a:xfrm>
            <a:off x="6365875" y="303974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六角星 22"/>
          <p:cNvSpPr/>
          <p:nvPr/>
        </p:nvSpPr>
        <p:spPr>
          <a:xfrm>
            <a:off x="5770245" y="409511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六角星 23"/>
          <p:cNvSpPr/>
          <p:nvPr/>
        </p:nvSpPr>
        <p:spPr>
          <a:xfrm>
            <a:off x="5579745" y="3505200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六角星 24"/>
          <p:cNvSpPr/>
          <p:nvPr/>
        </p:nvSpPr>
        <p:spPr>
          <a:xfrm>
            <a:off x="5516880" y="418274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六角星 25"/>
          <p:cNvSpPr/>
          <p:nvPr/>
        </p:nvSpPr>
        <p:spPr>
          <a:xfrm>
            <a:off x="3524250" y="409511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六角星 26"/>
          <p:cNvSpPr/>
          <p:nvPr/>
        </p:nvSpPr>
        <p:spPr>
          <a:xfrm>
            <a:off x="6024880" y="5588000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六角星 27"/>
          <p:cNvSpPr/>
          <p:nvPr/>
        </p:nvSpPr>
        <p:spPr>
          <a:xfrm>
            <a:off x="5976620" y="3556000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六角星 28"/>
          <p:cNvSpPr/>
          <p:nvPr/>
        </p:nvSpPr>
        <p:spPr>
          <a:xfrm>
            <a:off x="6214745" y="3375025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六角星 29"/>
          <p:cNvSpPr/>
          <p:nvPr/>
        </p:nvSpPr>
        <p:spPr>
          <a:xfrm>
            <a:off x="6214745" y="4841240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六角星 31"/>
          <p:cNvSpPr/>
          <p:nvPr/>
        </p:nvSpPr>
        <p:spPr>
          <a:xfrm>
            <a:off x="6667500" y="4032250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六角星 32"/>
          <p:cNvSpPr/>
          <p:nvPr/>
        </p:nvSpPr>
        <p:spPr>
          <a:xfrm>
            <a:off x="1945005" y="2413000"/>
            <a:ext cx="396875" cy="389255"/>
          </a:xfrm>
          <a:prstGeom prst="star6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50" y="196215"/>
            <a:ext cx="8301990" cy="5329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47570" y="5840730"/>
            <a:ext cx="807974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 Example of Place Name Information onWikidata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" y="312420"/>
            <a:ext cx="10454005" cy="53111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7960" y="5840730"/>
            <a:ext cx="956310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Exploring Historical Places with the World Historical Gazetteer</a:t>
            </a:r>
            <a:endParaRPr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TABLE_ENDDRAG_ORIGIN_RECT" val="288*428"/>
  <p:tag name="TABLE_ENDDRAG_RECT" val="636*55*288*428"/>
</p:tagLst>
</file>

<file path=ppt/tags/tag2.xml><?xml version="1.0" encoding="utf-8"?>
<p:tagLst xmlns:p="http://schemas.openxmlformats.org/presentationml/2006/main">
  <p:tag name="TABLE_ENDDRAG_ORIGIN_RECT" val="715*452"/>
  <p:tag name="TABLE_ENDDRAG_RECT" val="82*39*715*452"/>
</p:tagLst>
</file>

<file path=ppt/tags/tag3.xml><?xml version="1.0" encoding="utf-8"?>
<p:tagLst xmlns:p="http://schemas.openxmlformats.org/presentationml/2006/main">
  <p:tag name="TABLE_ENDDRAG_ORIGIN_RECT" val="715*452"/>
  <p:tag name="TABLE_ENDDRAG_RECT" val="82*39*715*452"/>
</p:tagLst>
</file>

<file path=ppt/tags/tag4.xml><?xml version="1.0" encoding="utf-8"?>
<p:tagLst xmlns:p="http://schemas.openxmlformats.org/presentationml/2006/main">
  <p:tag name="COMMONDATA" val="eyJoZGlkIjoiYzQ1ZDZiZTEzNGE2NTQzMzUxM2U3MjdhYTA0MTUxND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4276</Words>
  <Application>WPS 演示</Application>
  <PresentationFormat>Widescreen</PresentationFormat>
  <Paragraphs>570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Constantia</vt:lpstr>
      <vt:lpstr>华文新魏</vt:lpstr>
      <vt:lpstr>Times New Roman</vt:lpstr>
      <vt:lpstr>Source Han Serif SC</vt:lpstr>
      <vt:lpstr>Wingdings</vt:lpstr>
      <vt:lpstr>HGB1_CNKI</vt:lpstr>
      <vt:lpstr>等线</vt:lpstr>
      <vt:lpstr>微软雅黑</vt:lpstr>
      <vt:lpstr>Arial Unicode MS</vt:lpstr>
      <vt:lpstr>等线 Light</vt:lpstr>
      <vt:lpstr>Calibri</vt:lpstr>
      <vt:lpstr>Times New Roman</vt:lpstr>
      <vt:lpstr>Arial</vt:lpstr>
      <vt:lpstr>Yu Gothic</vt:lpstr>
      <vt:lpstr>Office Theme</vt:lpstr>
      <vt:lpstr>1_Office Theme</vt:lpstr>
      <vt:lpstr>PowerPoint 演示文稿</vt:lpstr>
      <vt:lpstr>  Contents</vt:lpstr>
      <vt:lpstr>PowerPoint 演示文稿</vt:lpstr>
      <vt:lpstr>PowerPoint 演示文稿</vt:lpstr>
      <vt:lpstr>PowerPoint 演示文稿</vt:lpstr>
      <vt:lpstr>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Jiating</dc:creator>
  <cp:lastModifiedBy>Jiating Liu</cp:lastModifiedBy>
  <cp:revision>131</cp:revision>
  <dcterms:created xsi:type="dcterms:W3CDTF">2024-09-22T14:05:00Z</dcterms:created>
  <dcterms:modified xsi:type="dcterms:W3CDTF">2024-12-09T08:59:12Z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1048A558A9A845A6AB5F9BF8E0017C06_12</vt:lpwstr>
  </property>
  <property fmtid="{D5CDD505-2E9C-101B-9397-08002B2CF9AE}" pid="3" name="KSOProductBuildVer">
    <vt:lpwstr>2052-12.1.0.19302</vt:lpwstr>
  </property>
</Properties>
</file>